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4" r:id="rId5"/>
    <p:sldId id="281" r:id="rId6"/>
    <p:sldId id="258" r:id="rId7"/>
    <p:sldId id="259" r:id="rId8"/>
    <p:sldId id="260" r:id="rId9"/>
    <p:sldId id="261" r:id="rId10"/>
    <p:sldId id="262" r:id="rId11"/>
    <p:sldId id="263" r:id="rId12"/>
    <p:sldId id="276" r:id="rId13"/>
    <p:sldId id="265" r:id="rId14"/>
    <p:sldId id="266" r:id="rId15"/>
    <p:sldId id="267" r:id="rId16"/>
    <p:sldId id="264" r:id="rId17"/>
    <p:sldId id="268" r:id="rId18"/>
    <p:sldId id="270" r:id="rId19"/>
    <p:sldId id="269" r:id="rId20"/>
    <p:sldId id="271" r:id="rId21"/>
    <p:sldId id="272" r:id="rId22"/>
    <p:sldId id="273" r:id="rId23"/>
    <p:sldId id="278" r:id="rId24"/>
    <p:sldId id="279" r:id="rId25"/>
    <p:sldId id="27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65C9E-4F45-47EA-97F3-477521F243FD}" type="datetimeFigureOut">
              <a:rPr lang="en-US" smtClean="0"/>
              <a:pPr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221C3-B1A2-4BEA-A39A-3930FAC74A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egulations.gov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spl@fda.hhs.gov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deralregister.gov/select-citation/2014/12/18/21-CFR-606" TargetMode="External"/><Relationship Id="rId7" Type="http://schemas.openxmlformats.org/officeDocument/2006/relationships/hyperlink" Target="http://www.gpo.gov/fdsys/pkg/FR-2014-12-18/pdf/2014-29522.pdf" TargetMode="External"/><Relationship Id="rId2" Type="http://schemas.openxmlformats.org/officeDocument/2006/relationships/hyperlink" Target="https://www.federalregister.gov/select-citation/2014/12/18/21-CFR-2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ederalregister.gov/a/2014-29522" TargetMode="External"/><Relationship Id="rId5" Type="http://schemas.openxmlformats.org/officeDocument/2006/relationships/hyperlink" Target="https://www.federalregister.gov/regulations/0910-AG18/electronic-distribution-of-prescribing-information-for-human-prescription-drugs-including-biological" TargetMode="External"/><Relationship Id="rId4" Type="http://schemas.openxmlformats.org/officeDocument/2006/relationships/hyperlink" Target="https://www.federalregister.gov/select-citation/2014/12/18/21-CFR-610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da.gov/downloads/Drugs/GuidanceComplianceRegulatoryInformation/Guidances/ucm072331.pdf" TargetMode="External"/><Relationship Id="rId7" Type="http://schemas.openxmlformats.org/officeDocument/2006/relationships/hyperlink" Target="http://www.fda.gov/downloads/Drugs/GuidanceComplianceRegulatoryInformation/Guidances/ucm072339.pdf" TargetMode="External"/><Relationship Id="rId2" Type="http://schemas.openxmlformats.org/officeDocument/2006/relationships/hyperlink" Target="https://www.federalregister.gov/citation/68-FR-690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ederalregister.gov/articles/2014/12/18/2014-29522/electronic-distribution-of-prescribing-information-for-human-prescription-drugs-including-biological" TargetMode="External"/><Relationship Id="rId5" Type="http://schemas.openxmlformats.org/officeDocument/2006/relationships/hyperlink" Target="http://api.fdsys.gov/link?collection=uscode&amp;title=21&amp;year=mostrecent&amp;section=360&amp;type=usc&amp;link-type=html" TargetMode="External"/><Relationship Id="rId4" Type="http://schemas.openxmlformats.org/officeDocument/2006/relationships/hyperlink" Target="http://api.fdsys.gov/link?collection=plaw&amp;congress=110&amp;lawtype=public&amp;lawnum=85&amp;link-type=html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“Paperless Labeling Rule”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 smtClean="0"/>
              <a:t>Rule First Look</a:t>
            </a:r>
            <a:br>
              <a:rPr lang="en-US" dirty="0" smtClean="0"/>
            </a:br>
            <a:r>
              <a:rPr lang="en-US" dirty="0" smtClean="0"/>
              <a:t>January 2015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Paper may still be needed?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Public Health Emergency, Natural Disaster or Other Situation involving Field Response</a:t>
            </a:r>
          </a:p>
          <a:p>
            <a:pPr lvl="1"/>
            <a:r>
              <a:rPr lang="en-US" dirty="0" smtClean="0"/>
              <a:t>Emergency Use Authorization (21 USC 360 bbb-3)</a:t>
            </a:r>
          </a:p>
          <a:p>
            <a:r>
              <a:rPr lang="en-US" dirty="0" smtClean="0"/>
              <a:t>Resource Constraints or Geographic Location </a:t>
            </a:r>
          </a:p>
          <a:p>
            <a:pPr lvl="1"/>
            <a:r>
              <a:rPr lang="en-US" dirty="0" smtClean="0"/>
              <a:t>Some rural areas have limited Internet access</a:t>
            </a:r>
          </a:p>
          <a:p>
            <a:r>
              <a:rPr lang="en-US" dirty="0" smtClean="0"/>
              <a:t>Export for Humanitarian Use in Other Countries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Implementation Timeline</a:t>
            </a:r>
            <a:br>
              <a:rPr lang="en-US" dirty="0" smtClean="0"/>
            </a:br>
            <a:r>
              <a:rPr lang="en-US" dirty="0" smtClean="0"/>
              <a:t>(if/when Final Rule is issued)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Effective date of 6 months after publication of final rule in Federal Register</a:t>
            </a:r>
          </a:p>
          <a:p>
            <a:r>
              <a:rPr lang="en-US" dirty="0" smtClean="0"/>
              <a:t>Compliance date of 2 years after publication of final rule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Start-up 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FDA populates labeling repository (labels.fda.gov) with labeling that has already been electronically submitted to FDA to comply with current requirement.</a:t>
            </a:r>
          </a:p>
          <a:p>
            <a:r>
              <a:rPr lang="en-US" dirty="0" smtClean="0"/>
              <a:t>Manufacturers must review current prescribing information in the repository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Label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Immediate Container Label and Outside package to bear a statement directing HCPs to FDA’s labeling repository  [</a:t>
            </a:r>
            <a:r>
              <a:rPr lang="en-US" dirty="0" smtClean="0">
                <a:solidFill>
                  <a:srgbClr val="FF0000"/>
                </a:solidFill>
              </a:rPr>
              <a:t>21 CFR 201.100(b)(8), 21 CFR 610.61(t</a:t>
            </a:r>
            <a:r>
              <a:rPr lang="en-US" dirty="0" smtClean="0"/>
              <a:t>)]</a:t>
            </a:r>
          </a:p>
          <a:p>
            <a:r>
              <a:rPr lang="en-US" dirty="0" smtClean="0"/>
              <a:t>Biological product containers capable of bearing a full label [</a:t>
            </a:r>
            <a:r>
              <a:rPr lang="en-US" dirty="0" smtClean="0">
                <a:solidFill>
                  <a:srgbClr val="FF0000"/>
                </a:solidFill>
              </a:rPr>
              <a:t>21 CFR 610.60(a)(8)]</a:t>
            </a:r>
          </a:p>
          <a:p>
            <a:pPr lvl="1"/>
            <a:r>
              <a:rPr lang="en-US" dirty="0" smtClean="0"/>
              <a:t>Partial label rule not changed [</a:t>
            </a:r>
            <a:r>
              <a:rPr lang="en-US" dirty="0" smtClean="0">
                <a:solidFill>
                  <a:srgbClr val="FF0000"/>
                </a:solidFill>
              </a:rPr>
              <a:t>21 CFR 610.60(c), (d)</a:t>
            </a:r>
            <a:r>
              <a:rPr lang="en-US" dirty="0" smtClean="0"/>
              <a:t>]</a:t>
            </a:r>
          </a:p>
          <a:p>
            <a:r>
              <a:rPr lang="en-US" dirty="0" smtClean="0"/>
              <a:t>Blood and blood components container label statement [</a:t>
            </a:r>
            <a:r>
              <a:rPr lang="en-US" dirty="0" smtClean="0">
                <a:solidFill>
                  <a:srgbClr val="FF0000"/>
                </a:solidFill>
              </a:rPr>
              <a:t>21 CFR 606.121(c)</a:t>
            </a:r>
            <a:r>
              <a:rPr lang="en-US" dirty="0" smtClean="0"/>
              <a:t>]</a:t>
            </a:r>
          </a:p>
          <a:p>
            <a:r>
              <a:rPr lang="en-US" dirty="0" smtClean="0"/>
              <a:t>Current, fully-functional toll-free # to obtain current prescribing information [</a:t>
            </a:r>
            <a:r>
              <a:rPr lang="en-US" dirty="0" smtClean="0">
                <a:solidFill>
                  <a:srgbClr val="FF0000"/>
                </a:solidFill>
              </a:rPr>
              <a:t>CFR 201.100(c)(5)</a:t>
            </a:r>
            <a:r>
              <a:rPr lang="en-US" dirty="0" smtClean="0"/>
              <a:t>]</a:t>
            </a:r>
          </a:p>
          <a:p>
            <a:r>
              <a:rPr lang="en-US" dirty="0" smtClean="0"/>
              <a:t>Distribution of prescribing information electronically [</a:t>
            </a:r>
            <a:r>
              <a:rPr lang="en-US" dirty="0" smtClean="0">
                <a:solidFill>
                  <a:srgbClr val="FF0000"/>
                </a:solidFill>
              </a:rPr>
              <a:t>21 CFR 201.100(c)(3)</a:t>
            </a:r>
            <a:r>
              <a:rPr lang="en-US" dirty="0" smtClean="0"/>
              <a:t>]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Exemptions [</a:t>
            </a:r>
            <a:r>
              <a:rPr lang="en-US" dirty="0" smtClean="0">
                <a:solidFill>
                  <a:srgbClr val="FF0000"/>
                </a:solidFill>
              </a:rPr>
              <a:t>201.100(g)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Manufacturer’s request to FDA must</a:t>
            </a:r>
          </a:p>
          <a:p>
            <a:pPr lvl="1"/>
            <a:r>
              <a:rPr lang="en-US" dirty="0" smtClean="0"/>
              <a:t>Describe reasons that compliance with the electronic distribution of prescribing information requirements </a:t>
            </a:r>
          </a:p>
          <a:p>
            <a:pPr lvl="2"/>
            <a:r>
              <a:rPr lang="en-US" dirty="0" smtClean="0"/>
              <a:t>could adversely affect the safety, effectiveness, purity or potency of the drug;</a:t>
            </a:r>
          </a:p>
          <a:p>
            <a:pPr lvl="2"/>
            <a:r>
              <a:rPr lang="en-US" dirty="0" smtClean="0"/>
              <a:t>Is not technologically feasible; or</a:t>
            </a:r>
          </a:p>
          <a:p>
            <a:pPr lvl="2"/>
            <a:r>
              <a:rPr lang="en-US" dirty="0" smtClean="0"/>
              <a:t>Is otherwise inappropriate; AND</a:t>
            </a:r>
          </a:p>
          <a:p>
            <a:pPr lvl="1"/>
            <a:r>
              <a:rPr lang="en-US" dirty="0" smtClean="0"/>
              <a:t>Explain the concerns underlying the request could not reasonably be addressed by other measures</a:t>
            </a:r>
          </a:p>
          <a:p>
            <a:r>
              <a:rPr lang="en-US" dirty="0" smtClean="0"/>
              <a:t>FDA – on its own initiative -- can also exempt a drug from the requirement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Submission of Labeling [</a:t>
            </a:r>
            <a:r>
              <a:rPr lang="en-US" dirty="0" smtClean="0">
                <a:solidFill>
                  <a:srgbClr val="FF0000"/>
                </a:solidFill>
              </a:rPr>
              <a:t>201.100(c)(4)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‘in a format that FDA can process, review, and archive for distribution via the FDA’s labeling repository Website’</a:t>
            </a:r>
          </a:p>
          <a:p>
            <a:pPr lvl="1"/>
            <a:r>
              <a:rPr lang="en-US" dirty="0" smtClean="0"/>
              <a:t>i.e., SPL to be posted on </a:t>
            </a:r>
            <a:r>
              <a:rPr lang="en-US" dirty="0" smtClean="0"/>
              <a:t>labels.fda.gov</a:t>
            </a:r>
            <a:endParaRPr lang="en-US" dirty="0" smtClean="0"/>
          </a:p>
          <a:p>
            <a:r>
              <a:rPr lang="en-US" dirty="0" smtClean="0"/>
              <a:t>Newly approved drugs:  NDA, BLA, ANDA applicants submit prescribing information in time for the prescribing information to be posted in the labeling repository </a:t>
            </a:r>
            <a:r>
              <a:rPr lang="en-US" u="sng" dirty="0" smtClean="0"/>
              <a:t>before the drug enters interstate commerce</a:t>
            </a:r>
            <a:r>
              <a:rPr lang="en-US" dirty="0" smtClean="0"/>
              <a:t> .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Proposed Submission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Already approved drugs: most current labeling to FDA each time the prescribing information is changed, including those changes submitted as supplements or in an Annual Report [</a:t>
            </a:r>
            <a:r>
              <a:rPr lang="en-US" dirty="0" smtClean="0">
                <a:solidFill>
                  <a:srgbClr val="FF0000"/>
                </a:solidFill>
              </a:rPr>
              <a:t>314.70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601.12</a:t>
            </a:r>
            <a:r>
              <a:rPr lang="en-US" dirty="0" smtClean="0"/>
              <a:t>]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Submission Requirements - 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Prior </a:t>
            </a:r>
            <a:r>
              <a:rPr lang="en-US" dirty="0" smtClean="0"/>
              <a:t>Approval Supplement: w/in 2 business days following FDA approval of the supplement</a:t>
            </a:r>
          </a:p>
          <a:p>
            <a:r>
              <a:rPr lang="en-US" dirty="0" smtClean="0"/>
              <a:t>CBE Supplement:  same business day as supplement </a:t>
            </a:r>
            <a:r>
              <a:rPr lang="en-US" dirty="0" smtClean="0"/>
              <a:t>submission</a:t>
            </a:r>
          </a:p>
          <a:p>
            <a:r>
              <a:rPr lang="en-US" dirty="0" smtClean="0"/>
              <a:t>Manufacturers that are not Applicants (e.g., </a:t>
            </a:r>
            <a:r>
              <a:rPr lang="en-US" dirty="0" err="1" smtClean="0"/>
              <a:t>Repackers</a:t>
            </a:r>
            <a:r>
              <a:rPr lang="en-US" dirty="0" smtClean="0"/>
              <a:t>):  w/in 2 business days of the posting of the applicant’s updated labeling</a:t>
            </a:r>
          </a:p>
          <a:p>
            <a:r>
              <a:rPr lang="en-US" dirty="0" smtClean="0"/>
              <a:t>Unapproved drugs: w/in 2 business days of a change to the labeling.</a:t>
            </a:r>
          </a:p>
          <a:p>
            <a:r>
              <a:rPr lang="en-US" dirty="0" smtClean="0"/>
              <a:t>ANDAs:  Should a conforming amendment cross-referencing </a:t>
            </a:r>
            <a:r>
              <a:rPr lang="en-US" dirty="0" smtClean="0">
                <a:solidFill>
                  <a:srgbClr val="FF0000"/>
                </a:solidFill>
              </a:rPr>
              <a:t>201.100 </a:t>
            </a:r>
            <a:r>
              <a:rPr lang="en-US" dirty="0" smtClean="0"/>
              <a:t>be added to </a:t>
            </a:r>
            <a:r>
              <a:rPr lang="en-US" dirty="0" smtClean="0">
                <a:solidFill>
                  <a:srgbClr val="FF0000"/>
                </a:solidFill>
              </a:rPr>
              <a:t>314.97</a:t>
            </a:r>
            <a:r>
              <a:rPr lang="en-US" dirty="0" smtClean="0"/>
              <a:t> [Submission of changes to an abbreviated application]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Submission Requirements - 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Drug Listings:</a:t>
            </a:r>
            <a:br>
              <a:rPr lang="en-US" dirty="0" smtClean="0"/>
            </a:br>
            <a:r>
              <a:rPr lang="en-US" dirty="0" smtClean="0"/>
              <a:t>IF a supplemental change is submitted under proposed </a:t>
            </a:r>
            <a:r>
              <a:rPr lang="en-US" dirty="0" smtClean="0">
                <a:solidFill>
                  <a:srgbClr val="FF0000"/>
                </a:solidFill>
              </a:rPr>
              <a:t>201.100(c)(4) </a:t>
            </a:r>
            <a:r>
              <a:rPr lang="en-US" dirty="0" smtClean="0"/>
              <a:t>before the required submission for updating registration/listing (</a:t>
            </a:r>
            <a:r>
              <a:rPr lang="en-US" dirty="0" smtClean="0">
                <a:solidFill>
                  <a:srgbClr val="FF0000"/>
                </a:solidFill>
              </a:rPr>
              <a:t>207</a:t>
            </a:r>
            <a:r>
              <a:rPr lang="en-US" dirty="0" smtClean="0"/>
              <a:t>) AND</a:t>
            </a:r>
          </a:p>
          <a:p>
            <a:r>
              <a:rPr lang="en-US" dirty="0" smtClean="0"/>
              <a:t>There is no additional change to the label between the time of the submission and the time of the drug listing/registration, THEN</a:t>
            </a:r>
          </a:p>
          <a:p>
            <a:r>
              <a:rPr lang="en-US" dirty="0" smtClean="0"/>
              <a:t>Labeling information would not need to be submitted again with drug listing/registration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Post-Submission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FDA: Prescribing information will be posted on next business day following the date of submission.</a:t>
            </a:r>
          </a:p>
          <a:p>
            <a:r>
              <a:rPr lang="en-US" dirty="0" smtClean="0"/>
              <a:t>Manufacturer responsible for verification that</a:t>
            </a:r>
          </a:p>
          <a:p>
            <a:pPr lvl="1"/>
            <a:r>
              <a:rPr lang="en-US" dirty="0" smtClean="0"/>
              <a:t>Labeling is posted to fda.labels.gov w/in 2 business days of submission</a:t>
            </a:r>
          </a:p>
          <a:p>
            <a:pPr lvl="1"/>
            <a:r>
              <a:rPr lang="en-US" dirty="0" smtClean="0"/>
              <a:t>Labeling on repository is the correct labeling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 Title:  Electronic Distribution of Prescribing Information for Human Prescription Drugs, Including Biological Products</a:t>
            </a:r>
          </a:p>
          <a:p>
            <a:r>
              <a:rPr lang="en-US" dirty="0" smtClean="0"/>
              <a:t>Issued 18-Dec-2014</a:t>
            </a:r>
          </a:p>
          <a:p>
            <a:r>
              <a:rPr lang="en-US" dirty="0" smtClean="0"/>
              <a:t>Comment Period ends </a:t>
            </a:r>
            <a:r>
              <a:rPr lang="en-US" dirty="0" smtClean="0"/>
              <a:t>18-Mar-2015</a:t>
            </a:r>
          </a:p>
          <a:p>
            <a:r>
              <a:rPr lang="en-US" dirty="0" smtClean="0"/>
              <a:t>Comments to </a:t>
            </a:r>
            <a:r>
              <a:rPr lang="en-US" dirty="0" smtClean="0">
                <a:hlinkClick r:id="rId2"/>
              </a:rPr>
              <a:t>http://www.regulations.gov</a:t>
            </a:r>
            <a:r>
              <a:rPr lang="en-US" dirty="0" smtClean="0"/>
              <a:t> or to Division of Dockets Management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&amp; Reporting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1295400"/>
          <a:ext cx="8458200" cy="3738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3124200"/>
                <a:gridCol w="2438400"/>
              </a:tblGrid>
              <a:tr h="476794">
                <a:tc>
                  <a:txBody>
                    <a:bodyPr/>
                    <a:lstStyle/>
                    <a:p>
                      <a:r>
                        <a:rPr lang="en-US" dirty="0" smtClean="0"/>
                        <a:t>Issue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Timing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Action</a:t>
                      </a:r>
                      <a:endParaRPr lang="en-US" dirty="0"/>
                    </a:p>
                  </a:txBody>
                  <a:tcPr/>
                </a:tc>
              </a:tr>
              <a:tr h="1528354">
                <a:tc>
                  <a:txBody>
                    <a:bodyPr/>
                    <a:lstStyle/>
                    <a:p>
                      <a:r>
                        <a:rPr lang="en-US" dirty="0" smtClean="0"/>
                        <a:t>Correct prescribing information is not posted on</a:t>
                      </a:r>
                      <a:r>
                        <a:rPr lang="en-US" baseline="0" dirty="0" smtClean="0"/>
                        <a:t> public repository w/in 2 business days of submission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w/in</a:t>
                      </a:r>
                      <a:r>
                        <a:rPr lang="en-US" baseline="0" dirty="0" smtClean="0"/>
                        <a:t> 4 business days of submission to FDA labeling repository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Contact SPL Coordinator* @</a:t>
                      </a:r>
                    </a:p>
                    <a:p>
                      <a:r>
                        <a:rPr lang="en-US" dirty="0" smtClean="0">
                          <a:hlinkClick r:id="rId2"/>
                        </a:rPr>
                        <a:t>spl@fda.hhs.gov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OR</a:t>
                      </a:r>
                    </a:p>
                    <a:p>
                      <a:r>
                        <a:rPr lang="en-US" dirty="0" smtClean="0"/>
                        <a:t>1-888-463-6322</a:t>
                      </a:r>
                      <a:br>
                        <a:rPr lang="en-US" dirty="0" smtClean="0"/>
                      </a:b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*Include information such as NDC code, drug name, description of problem with the labeling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 anchor="ctr"/>
                </a:tc>
              </a:tr>
              <a:tr h="1652452">
                <a:tc>
                  <a:txBody>
                    <a:bodyPr/>
                    <a:lstStyle/>
                    <a:p>
                      <a:r>
                        <a:rPr lang="en-US" dirty="0" smtClean="0"/>
                        <a:t>Incorrect prescribing information is posted on public repository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w/in 2 business days of submission to FDA labeling repository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5257800"/>
            <a:ext cx="8763000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Outdated labeling posted on the labeling repository renders a product misbranded; Applicant or manufacturer may be subject to enforcement action by the Agency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Promotional Labeling [</a:t>
            </a:r>
            <a:r>
              <a:rPr lang="en-US" dirty="0" smtClean="0">
                <a:solidFill>
                  <a:srgbClr val="FF0000"/>
                </a:solidFill>
              </a:rPr>
              <a:t>201.100(d)(4)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Continue to disseminate with a copy of FDA-approved product labeling in paper form.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electronic 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provision of adequate directions for use to persons prescribing, dispensing, and administering the drug;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provision of adequate warnings to prescribers against use in patients where a drug’s use may be dangerous to health; &amp;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prevention of unsafe prescribing of prescription drugs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Changes to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21 CFR Part 201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(Drugs; Labeling; Reporting and recordkeeping requirements)</a:t>
            </a:r>
          </a:p>
          <a:p>
            <a:pPr lvl="1"/>
            <a:r>
              <a:rPr lang="en-US" dirty="0" smtClean="0"/>
              <a:t>201.100 (b), (c)(1), (c)(3), (c)(4), (c)(5), </a:t>
            </a:r>
            <a:r>
              <a:rPr lang="en-US" dirty="0" smtClean="0"/>
              <a:t>(</a:t>
            </a:r>
            <a:r>
              <a:rPr lang="en-US" dirty="0" smtClean="0"/>
              <a:t>d) , (d)(2), </a:t>
            </a:r>
            <a:r>
              <a:rPr lang="en-US" dirty="0" smtClean="0"/>
              <a:t>(d)(4)-new (g)</a:t>
            </a:r>
          </a:p>
          <a:p>
            <a:pPr lvl="1"/>
            <a:r>
              <a:rPr lang="en-US" dirty="0" smtClean="0"/>
              <a:t>201.306</a:t>
            </a:r>
          </a:p>
          <a:p>
            <a:pPr lvl="1"/>
            <a:r>
              <a:rPr lang="en-US" dirty="0" smtClean="0"/>
              <a:t>201.310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21 CFR Part 606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(Blood; Labeling;  Laboratories; Reporting </a:t>
            </a:r>
            <a:r>
              <a:rPr lang="en-US" dirty="0" smtClean="0"/>
              <a:t>and recordkeeping </a:t>
            </a:r>
            <a:r>
              <a:rPr lang="en-US" dirty="0" smtClean="0"/>
              <a:t>requirements)</a:t>
            </a:r>
          </a:p>
          <a:p>
            <a:pPr lvl="1"/>
            <a:r>
              <a:rPr lang="en-US" dirty="0" smtClean="0"/>
              <a:t>606.121</a:t>
            </a:r>
          </a:p>
          <a:p>
            <a:pPr lvl="1"/>
            <a:r>
              <a:rPr lang="en-US" dirty="0" smtClean="0"/>
              <a:t>606.122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21 CFR Part 610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(Biologics; Labeling; Reporting </a:t>
            </a:r>
            <a:r>
              <a:rPr lang="en-US" dirty="0" smtClean="0"/>
              <a:t>and recordkeeping </a:t>
            </a:r>
            <a:r>
              <a:rPr lang="en-US" dirty="0" smtClean="0"/>
              <a:t>requirements)</a:t>
            </a:r>
          </a:p>
          <a:p>
            <a:pPr lvl="1"/>
            <a:r>
              <a:rPr lang="en-US" dirty="0" smtClean="0"/>
              <a:t>610.60</a:t>
            </a:r>
          </a:p>
          <a:p>
            <a:pPr lvl="1"/>
            <a:r>
              <a:rPr lang="en-US" dirty="0" smtClean="0"/>
              <a:t>610.61(k) and (n</a:t>
            </a:r>
            <a:r>
              <a:rPr lang="en-US" dirty="0" smtClean="0"/>
              <a:t>)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Estimates of Reporting Burden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Locator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FR" dirty="0" smtClean="0"/>
              <a:t>Action: </a:t>
            </a:r>
            <a:r>
              <a:rPr lang="fr-FR" dirty="0" err="1" smtClean="0"/>
              <a:t>Proposed</a:t>
            </a:r>
            <a:r>
              <a:rPr lang="fr-FR" dirty="0" smtClean="0"/>
              <a:t> </a:t>
            </a:r>
            <a:r>
              <a:rPr lang="fr-FR" dirty="0" err="1" smtClean="0"/>
              <a:t>rule</a:t>
            </a:r>
            <a:r>
              <a:rPr lang="fr-FR" dirty="0" smtClean="0"/>
              <a:t>.</a:t>
            </a:r>
          </a:p>
          <a:p>
            <a:r>
              <a:rPr lang="fr-FR" dirty="0" smtClean="0"/>
              <a:t>Document </a:t>
            </a:r>
            <a:r>
              <a:rPr lang="fr-FR" dirty="0" smtClean="0"/>
              <a:t>Citation:79 FR </a:t>
            </a:r>
            <a:r>
              <a:rPr lang="fr-FR" dirty="0" smtClean="0"/>
              <a:t>75506</a:t>
            </a:r>
          </a:p>
          <a:p>
            <a:r>
              <a:rPr lang="fr-FR" dirty="0" smtClean="0"/>
              <a:t>Page</a:t>
            </a:r>
            <a:r>
              <a:rPr lang="fr-FR" dirty="0" smtClean="0"/>
              <a:t>: 75506 -75527 (22 pages) </a:t>
            </a:r>
            <a:endParaRPr lang="fr-FR" dirty="0" smtClean="0"/>
          </a:p>
          <a:p>
            <a:r>
              <a:rPr lang="fr-FR" dirty="0" smtClean="0"/>
              <a:t>CFR:</a:t>
            </a:r>
            <a:r>
              <a:rPr lang="fr-FR" dirty="0" smtClean="0">
                <a:hlinkClick r:id="rId2"/>
              </a:rPr>
              <a:t>21 </a:t>
            </a:r>
            <a:r>
              <a:rPr lang="fr-FR" dirty="0" smtClean="0">
                <a:hlinkClick r:id="rId2"/>
              </a:rPr>
              <a:t>CFR </a:t>
            </a:r>
            <a:r>
              <a:rPr lang="fr-FR" dirty="0" smtClean="0">
                <a:hlinkClick r:id="rId2"/>
              </a:rPr>
              <a:t>201</a:t>
            </a:r>
            <a:r>
              <a:rPr lang="fr-FR" dirty="0" smtClean="0"/>
              <a:t>; </a:t>
            </a:r>
            <a:r>
              <a:rPr lang="fr-FR" dirty="0" smtClean="0">
                <a:hlinkClick r:id="rId3"/>
              </a:rPr>
              <a:t>21 </a:t>
            </a:r>
            <a:r>
              <a:rPr lang="fr-FR" dirty="0" smtClean="0">
                <a:hlinkClick r:id="rId3"/>
              </a:rPr>
              <a:t>CFR </a:t>
            </a:r>
            <a:r>
              <a:rPr lang="fr-FR" dirty="0" smtClean="0">
                <a:hlinkClick r:id="rId3"/>
              </a:rPr>
              <a:t>606</a:t>
            </a:r>
            <a:r>
              <a:rPr lang="fr-FR" dirty="0" smtClean="0"/>
              <a:t>; </a:t>
            </a:r>
            <a:r>
              <a:rPr lang="fr-FR" dirty="0" smtClean="0">
                <a:hlinkClick r:id="rId4"/>
              </a:rPr>
              <a:t>21 </a:t>
            </a:r>
            <a:r>
              <a:rPr lang="fr-FR" dirty="0" smtClean="0">
                <a:hlinkClick r:id="rId4"/>
              </a:rPr>
              <a:t>CFR 610</a:t>
            </a:r>
            <a:endParaRPr lang="en-US" dirty="0" smtClean="0"/>
          </a:p>
          <a:p>
            <a:r>
              <a:rPr lang="en-US" dirty="0" smtClean="0"/>
              <a:t>Agency/Docket </a:t>
            </a:r>
            <a:r>
              <a:rPr lang="en-US" dirty="0" smtClean="0"/>
              <a:t>Number</a:t>
            </a:r>
            <a:r>
              <a:rPr lang="en-US" dirty="0" smtClean="0"/>
              <a:t>: Docket </a:t>
            </a:r>
            <a:r>
              <a:rPr lang="en-US" dirty="0" smtClean="0"/>
              <a:t>No. </a:t>
            </a:r>
            <a:r>
              <a:rPr lang="en-US" dirty="0" smtClean="0"/>
              <a:t>FDA-2007-N-0363</a:t>
            </a:r>
          </a:p>
          <a:p>
            <a:r>
              <a:rPr lang="en-US" dirty="0" smtClean="0"/>
              <a:t>RIN:</a:t>
            </a:r>
            <a:r>
              <a:rPr lang="en-US" dirty="0" smtClean="0">
                <a:hlinkClick r:id="rId5"/>
              </a:rPr>
              <a:t>0910-AG18</a:t>
            </a:r>
            <a:endParaRPr lang="en-US" dirty="0" smtClean="0"/>
          </a:p>
          <a:p>
            <a:r>
              <a:rPr lang="en-US" dirty="0" smtClean="0"/>
              <a:t>Document Number:2014-29522</a:t>
            </a:r>
          </a:p>
          <a:p>
            <a:r>
              <a:rPr lang="en-US" dirty="0" smtClean="0"/>
              <a:t>Shorter URL </a:t>
            </a:r>
            <a:r>
              <a:rPr lang="en-US" dirty="0" smtClean="0">
                <a:hlinkClick r:id="rId6"/>
              </a:rPr>
              <a:t>https</a:t>
            </a:r>
            <a:r>
              <a:rPr lang="en-US" dirty="0" smtClean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federalregister.gov/a/2014-29522</a:t>
            </a:r>
            <a:endParaRPr lang="en-US" dirty="0" smtClean="0"/>
          </a:p>
          <a:p>
            <a:r>
              <a:rPr lang="en-US" dirty="0" smtClean="0"/>
              <a:t>PDF:  </a:t>
            </a:r>
            <a:r>
              <a:rPr lang="en-US" dirty="0" smtClean="0">
                <a:hlinkClick r:id="rId7"/>
              </a:rPr>
              <a:t>http</a:t>
            </a:r>
            <a:r>
              <a:rPr lang="en-US" dirty="0" smtClean="0">
                <a:hlinkClick r:id="rId7"/>
              </a:rPr>
              <a:t>://</a:t>
            </a:r>
            <a:r>
              <a:rPr lang="en-US" dirty="0" smtClean="0">
                <a:hlinkClick r:id="rId7"/>
              </a:rPr>
              <a:t>www.gpo.gov/fdsys/pkg/FR-2014-12-18/pdf/2014-29522.pdf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FDA has Authority to Require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that the prescribing information be distributed electronically, rather than by the shipment of a paper copy of the prescribing information with each container of a prescription drug.  [section 501(f)(1) of the FD&amp;C Act]</a:t>
            </a:r>
          </a:p>
          <a:p>
            <a:r>
              <a:rPr lang="en-US" dirty="0" smtClean="0"/>
              <a:t>That the prescribing information no longer physically accompany the product in paper form, except as provided in the exempting provisions</a:t>
            </a:r>
          </a:p>
          <a:p>
            <a:r>
              <a:rPr lang="en-US" dirty="0" smtClean="0"/>
              <a:t>That the label will bear a statement that includes</a:t>
            </a:r>
          </a:p>
          <a:p>
            <a:pPr lvl="1"/>
            <a:r>
              <a:rPr lang="en-US" dirty="0" smtClean="0"/>
              <a:t>the FDA labeling repository Web site address </a:t>
            </a:r>
          </a:p>
          <a:p>
            <a:pPr lvl="1"/>
            <a:r>
              <a:rPr lang="en-US" dirty="0" smtClean="0"/>
              <a:t>toll-free telephone number for alternate access to prescribing information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(What? SPL?)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4102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December </a:t>
            </a:r>
            <a:r>
              <a:rPr lang="en-US" dirty="0" smtClean="0"/>
              <a:t>11, </a:t>
            </a:r>
            <a:r>
              <a:rPr lang="en-US" dirty="0" smtClean="0"/>
              <a:t>2003:  Amended regulations </a:t>
            </a:r>
            <a:r>
              <a:rPr lang="en-US" dirty="0" smtClean="0"/>
              <a:t>governing the format in which certain labeling is required to be submitted for review with NDAs, ANDAs, certain BLAs, supplements, and annual reports (</a:t>
            </a:r>
            <a:r>
              <a:rPr lang="en-US" dirty="0" smtClean="0">
                <a:hlinkClick r:id="rId2"/>
              </a:rPr>
              <a:t>68 FR 69009</a:t>
            </a:r>
            <a:r>
              <a:rPr lang="en-US" dirty="0" smtClean="0"/>
              <a:t>). The final rule required the electronic submission of certain prescribing information in a form that FDA can process, review, and archive. This action was taken to simplify the labeling review process and to provide more timely approval of labeling changes. </a:t>
            </a:r>
            <a:endParaRPr lang="en-US" dirty="0" smtClean="0"/>
          </a:p>
          <a:p>
            <a:r>
              <a:rPr lang="en-US" dirty="0" smtClean="0"/>
              <a:t>Guidance to </a:t>
            </a:r>
            <a:r>
              <a:rPr lang="en-US" dirty="0" smtClean="0"/>
              <a:t>support this </a:t>
            </a:r>
            <a:r>
              <a:rPr lang="en-US" dirty="0" smtClean="0"/>
              <a:t>requirement (April 2005) </a:t>
            </a:r>
            <a:r>
              <a:rPr lang="en-US" dirty="0" smtClean="0"/>
              <a:t>entitled “Providing Regulatory Submissions in Electronic Format—Content of Labeling” (</a:t>
            </a:r>
            <a:r>
              <a:rPr lang="en-US" i="1" dirty="0" smtClean="0">
                <a:hlinkClick r:id="rId3"/>
              </a:rPr>
              <a:t>http://www.fda.gov/downloads/Drugs/GuidanceComplianceRegulatoryInformation/Guidances/ucm072331.pdf</a:t>
            </a:r>
            <a:r>
              <a:rPr lang="en-US" dirty="0" smtClean="0"/>
              <a:t>). This guidance describes the Structured Product Labeling (SPL) standard, which is based on extensible markup language (XML), as the most up-to-date electronic format that FDA can use to process, review, and archive prescribing information, and other labeling changes that are submitted electronically as part of a regulatory submission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2007, Congress enacted the Food and Drug Administration Amendments Act of 2007 (</a:t>
            </a:r>
            <a:r>
              <a:rPr lang="en-US" dirty="0" smtClean="0">
                <a:hlinkClick r:id="rId4"/>
              </a:rPr>
              <a:t>Pub. L. 110-85</a:t>
            </a:r>
            <a:r>
              <a:rPr lang="en-US" dirty="0" smtClean="0"/>
              <a:t>) (FDAAA). Section 224 of FDAAA, which amends section 510(p) of the FD&amp;C Act (</a:t>
            </a:r>
            <a:r>
              <a:rPr lang="en-US" dirty="0" smtClean="0">
                <a:hlinkClick r:id="rId5"/>
              </a:rPr>
              <a:t>21 U.S.C. 360</a:t>
            </a:r>
            <a:r>
              <a:rPr lang="en-US" dirty="0" smtClean="0"/>
              <a:t>(p)), expressly requires owners and operators of establishments engaged in the manufacture of drugs (manufacturers</a:t>
            </a:r>
            <a:r>
              <a:rPr lang="en-US" baseline="30000" dirty="0" smtClean="0">
                <a:hlinkClick r:id="rId6"/>
              </a:rPr>
              <a:t> [3] </a:t>
            </a:r>
            <a:r>
              <a:rPr lang="en-US" dirty="0" smtClean="0"/>
              <a:t>) to submit drug establishment registration and drug listing information </a:t>
            </a:r>
            <a:r>
              <a:rPr lang="en-US" dirty="0" smtClean="0"/>
              <a:t>electronically</a:t>
            </a:r>
          </a:p>
          <a:p>
            <a:r>
              <a:rPr lang="en-US" dirty="0" smtClean="0"/>
              <a:t>FDA </a:t>
            </a:r>
            <a:r>
              <a:rPr lang="en-US" dirty="0" smtClean="0"/>
              <a:t>guidance (May </a:t>
            </a:r>
            <a:r>
              <a:rPr lang="en-US" dirty="0" smtClean="0"/>
              <a:t>28, </a:t>
            </a:r>
            <a:r>
              <a:rPr lang="en-US" dirty="0" smtClean="0"/>
              <a:t>2009) , </a:t>
            </a:r>
            <a:r>
              <a:rPr lang="en-US" dirty="0" smtClean="0"/>
              <a:t>entitled “Providing Regulatory Submissions in Electronic Format—Drug Establishment Registration and Drug Listing” (</a:t>
            </a:r>
            <a:r>
              <a:rPr lang="en-US" i="1" dirty="0" smtClean="0">
                <a:hlinkClick r:id="rId7"/>
              </a:rPr>
              <a:t>http://www.fda.gov/downloads/Drugs/GuidanceComplianceRegulatoryInformation/Guidances/ucm072339.pdf</a:t>
            </a:r>
            <a:r>
              <a:rPr lang="en-US" dirty="0" smtClean="0"/>
              <a:t>). </a:t>
            </a:r>
            <a:r>
              <a:rPr lang="en-US" dirty="0" smtClean="0"/>
              <a:t>recommendations </a:t>
            </a:r>
            <a:r>
              <a:rPr lang="en-US" dirty="0" smtClean="0"/>
              <a:t>to manufacturers on how to create and submit separate electronic SPL files containing drug establishment registration and drug listing information, including a copy of the required components of labeling, for each marketed prescription human drug, including biological products covered by part 207.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FD&amp;C Act currently requires manufacturers to update the drug listing information (which includes the product labeling) at least twice a year, in June and December, if there have been changes to the listing elements in the prior 6 months (</a:t>
            </a:r>
            <a:r>
              <a:rPr lang="en-US" dirty="0" smtClean="0">
                <a:hlinkClick r:id="rId5"/>
              </a:rPr>
              <a:t>21 U.S.C. 360</a:t>
            </a:r>
            <a:r>
              <a:rPr lang="en-US" dirty="0" smtClean="0"/>
              <a:t>(j)(2)).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Provisions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Distribute prescribing information electronically, instead of in paper form.  </a:t>
            </a:r>
          </a:p>
          <a:p>
            <a:pPr lvl="1"/>
            <a:r>
              <a:rPr lang="en-US" dirty="0" smtClean="0"/>
              <a:t>Submit prescribing information every time there is a change to the labeling.</a:t>
            </a:r>
          </a:p>
          <a:p>
            <a:pPr lvl="1"/>
            <a:r>
              <a:rPr lang="en-US" dirty="0" smtClean="0"/>
              <a:t>Review labeling posted at FDA’s web site to verify that the correct version appears </a:t>
            </a:r>
          </a:p>
          <a:p>
            <a:pPr lvl="1"/>
            <a:r>
              <a:rPr lang="en-US" dirty="0" smtClean="0"/>
              <a:t>Notify FDA if correct version is not posted</a:t>
            </a:r>
          </a:p>
          <a:p>
            <a:r>
              <a:rPr lang="en-US" dirty="0" smtClean="0"/>
              <a:t>Product’s Immediate Container Label and Outside package to bear a statement directing HCPs to FDA’s labeling repository  [</a:t>
            </a:r>
            <a:r>
              <a:rPr lang="en-US" dirty="0" smtClean="0">
                <a:solidFill>
                  <a:srgbClr val="FF0000"/>
                </a:solidFill>
              </a:rPr>
              <a:t>21 CFR 201.100(b)(8), 21 CFR 610.61(t</a:t>
            </a:r>
            <a:r>
              <a:rPr lang="en-US" dirty="0" smtClean="0"/>
              <a:t>)]</a:t>
            </a:r>
          </a:p>
          <a:p>
            <a:pPr lvl="1"/>
            <a:r>
              <a:rPr lang="en-US" dirty="0" smtClean="0"/>
              <a:t>Partial label rule still available</a:t>
            </a:r>
          </a:p>
          <a:p>
            <a:r>
              <a:rPr lang="en-US" dirty="0" smtClean="0"/>
              <a:t>Possibility of exemption – requested by manufacturer or directed by FDA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Associated Initiatives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Electronic prescribing provisions of Medicare Prescription Drug Improvement and Modernization Act (Pub. L. 108-173)</a:t>
            </a:r>
          </a:p>
          <a:p>
            <a:r>
              <a:rPr lang="en-US" dirty="0" smtClean="0"/>
              <a:t>Requirement for bar codes on certain drug labels</a:t>
            </a:r>
          </a:p>
          <a:p>
            <a:r>
              <a:rPr lang="en-US" dirty="0" smtClean="0"/>
              <a:t>Requirement for Submission of Electronic Labeling in Product Approval Applications</a:t>
            </a:r>
          </a:p>
          <a:p>
            <a:r>
              <a:rPr lang="en-US" dirty="0" smtClean="0"/>
              <a:t>Electronic Registration of Drug Establishments and Listing of Drug Projects</a:t>
            </a:r>
          </a:p>
          <a:p>
            <a:r>
              <a:rPr lang="en-US" dirty="0" smtClean="0"/>
              <a:t>“</a:t>
            </a:r>
            <a:r>
              <a:rPr lang="en-US" dirty="0" err="1" smtClean="0"/>
              <a:t>DailyMed</a:t>
            </a:r>
            <a:r>
              <a:rPr lang="en-US" dirty="0" smtClean="0"/>
              <a:t>” initiative with NLM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Patient Labeling Not in Scope – </a:t>
            </a:r>
            <a:br>
              <a:rPr lang="en-US" dirty="0" smtClean="0"/>
            </a:br>
            <a:r>
              <a:rPr lang="en-US" dirty="0" smtClean="0"/>
              <a:t>for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FDA-approved information intended for patient use, patient package inserts, Medication Guides	</a:t>
            </a:r>
          </a:p>
          <a:p>
            <a:r>
              <a:rPr lang="en-US" dirty="0" smtClean="0"/>
              <a:t>Covered by different initiative  by FDA</a:t>
            </a:r>
          </a:p>
          <a:p>
            <a:r>
              <a:rPr lang="en-US" dirty="0" smtClean="0"/>
              <a:t>Will continue to be provided in paper form</a:t>
            </a:r>
          </a:p>
          <a:p>
            <a:r>
              <a:rPr lang="en-US" dirty="0" smtClean="0"/>
              <a:t>Electronic submission to FDA with prescribing information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Blood &amp; Blood Components intended for transfusion (21 CFR part 607)</a:t>
            </a:r>
          </a:p>
          <a:p>
            <a:r>
              <a:rPr lang="en-US" dirty="0" smtClean="0"/>
              <a:t>Compliance date not detailed in Proposed Rule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1430</Words>
  <Application>Microsoft Office PowerPoint</Application>
  <PresentationFormat>On-screen Show (4:3)</PresentationFormat>
  <Paragraphs>133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“Paperless Labeling Rule”</vt:lpstr>
      <vt:lpstr>Comment Period</vt:lpstr>
      <vt:lpstr>Locator Information</vt:lpstr>
      <vt:lpstr>FDA has Authority to Require</vt:lpstr>
      <vt:lpstr>History (What? SPL?)</vt:lpstr>
      <vt:lpstr>Major Provisions</vt:lpstr>
      <vt:lpstr>Associated Initiatives</vt:lpstr>
      <vt:lpstr>Patient Labeling Not in Scope –  for Now</vt:lpstr>
      <vt:lpstr>New </vt:lpstr>
      <vt:lpstr>Paper may still be needed?</vt:lpstr>
      <vt:lpstr>Implementation Timeline (if/when Final Rule is issued)</vt:lpstr>
      <vt:lpstr>Start-up Actions</vt:lpstr>
      <vt:lpstr>Proposed Label Statements</vt:lpstr>
      <vt:lpstr>Exemptions [201.100(g)]</vt:lpstr>
      <vt:lpstr>Submission of Labeling [201.100(c)(4)]</vt:lpstr>
      <vt:lpstr>Proposed Submission Requirements</vt:lpstr>
      <vt:lpstr>Submission Requirements - More</vt:lpstr>
      <vt:lpstr>Submission Requirements - More</vt:lpstr>
      <vt:lpstr>Post-Submission</vt:lpstr>
      <vt:lpstr>Issues &amp; Reporting</vt:lpstr>
      <vt:lpstr>Promotional Labeling [201.100(d)(4)]</vt:lpstr>
      <vt:lpstr>Benefits of electronic distribution</vt:lpstr>
      <vt:lpstr>Proposed Changes to </vt:lpstr>
      <vt:lpstr>What’s Next?</vt:lpstr>
      <vt:lpstr>Estimates of Reporting Burden</vt:lpstr>
    </vt:vector>
  </TitlesOfParts>
  <Company>GlaxoSmithKline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“Paperless Labeling Rule”</dc:title>
  <dc:creator>TMB23857</dc:creator>
  <cp:lastModifiedBy>TMB23857</cp:lastModifiedBy>
  <cp:revision>39</cp:revision>
  <dcterms:created xsi:type="dcterms:W3CDTF">2015-01-08T10:16:57Z</dcterms:created>
  <dcterms:modified xsi:type="dcterms:W3CDTF">2015-01-08T16:43:41Z</dcterms:modified>
</cp:coreProperties>
</file>